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56" r:id="rId3"/>
    <p:sldId id="257" r:id="rId4"/>
    <p:sldId id="260" r:id="rId5"/>
    <p:sldId id="261" r:id="rId6"/>
    <p:sldId id="269" r:id="rId7"/>
    <p:sldId id="270" r:id="rId8"/>
    <p:sldId id="276" r:id="rId9"/>
    <p:sldId id="277" r:id="rId10"/>
    <p:sldId id="278" r:id="rId11"/>
    <p:sldId id="258" r:id="rId12"/>
    <p:sldId id="279" r:id="rId13"/>
    <p:sldId id="280" r:id="rId14"/>
    <p:sldId id="272" r:id="rId15"/>
    <p:sldId id="282" r:id="rId16"/>
    <p:sldId id="281" r:id="rId17"/>
    <p:sldId id="273" r:id="rId18"/>
    <p:sldId id="265" r:id="rId19"/>
    <p:sldId id="268" r:id="rId20"/>
    <p:sldId id="284" r:id="rId21"/>
    <p:sldId id="275" r:id="rId22"/>
    <p:sldId id="283" r:id="rId23"/>
    <p:sldId id="274" r:id="rId24"/>
    <p:sldId id="266" r:id="rId25"/>
    <p:sldId id="267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58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01/12/2026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01/12/2026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01/12/2026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01/12/2026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01/12/2026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01/12/2026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01/12/2026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buildpiper.io/wp-content/uploads/2024/01/How-is-DevSecOps-related-to-Cyber-Security-768x384.png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9244-4537-9462-B843-081E63F8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04D8-C58D-2936-6AB5-341DB69D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HƯỚNG TIẾP CẬN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F8C41-47A3-DF76-0E89-E20A6C8D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41A88-812F-4AFD-7DED-4E3A7A0799E9}"/>
              </a:ext>
            </a:extLst>
          </p:cNvPr>
          <p:cNvSpPr txBox="1"/>
          <p:nvPr/>
        </p:nvSpPr>
        <p:spPr>
          <a:xfrm>
            <a:off x="338736" y="767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2B11B-4EAB-B3FB-C8BD-A69CF7C1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08" y="1167527"/>
            <a:ext cx="4934384" cy="51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CƠ SỞ LÝ THUYẾT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726603-7893-4AE0-9532-68058044B69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7540" y="2230755"/>
                <a:ext cx="11276944" cy="2396490"/>
              </a:xfrm>
            </p:spPr>
            <p:txBody>
              <a:bodyPr/>
              <a:lstStyle/>
              <a:p>
                <a:r>
                  <a:rPr lang="en-US" dirty="0" err="1"/>
                  <a:t>Giới</a:t>
                </a:r>
                <a:r>
                  <a:rPr lang="en-US" dirty="0"/>
                  <a:t> </a:t>
                </a:r>
                <a:r>
                  <a:rPr lang="en-US" dirty="0" err="1"/>
                  <a:t>hạn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MLE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b="1" dirty="0" err="1">
                    <a:latin typeface="Google Sans Text"/>
                  </a:rPr>
                  <a:t>Điểm</a:t>
                </a:r>
                <a:r>
                  <a:rPr lang="en-US" altLang="en-US" b="1" dirty="0">
                    <a:latin typeface="Google Sans Text"/>
                  </a:rPr>
                  <a:t> </a:t>
                </a:r>
                <a:r>
                  <a:rPr lang="en-US" altLang="en-US" b="1" dirty="0" err="1">
                    <a:latin typeface="Google Sans Text"/>
                  </a:rPr>
                  <a:t>kỳ</a:t>
                </a:r>
                <a:r>
                  <a:rPr lang="en-US" altLang="en-US" b="1" dirty="0">
                    <a:latin typeface="Google Sans Text"/>
                  </a:rPr>
                  <a:t> </a:t>
                </a:r>
                <a:r>
                  <a:rPr lang="en-US" altLang="en-US" b="1" dirty="0" err="1">
                    <a:latin typeface="Google Sans Text"/>
                  </a:rPr>
                  <a:t>dị</a:t>
                </a:r>
                <a:r>
                  <a:rPr lang="en-US" altLang="en-US" b="1" dirty="0">
                    <a:latin typeface="Google Sans Text"/>
                  </a:rPr>
                  <a:t> (Singularities):</a:t>
                </a:r>
                <a:r>
                  <a:rPr lang="en-US" altLang="en-US" dirty="0">
                    <a:latin typeface="Google Sans Text"/>
                  </a:rPr>
                  <a:t> Khi </a:t>
                </a:r>
                <a:r>
                  <a:rPr lang="en-US" altLang="en-US" dirty="0" err="1">
                    <a:latin typeface="Google Sans Text"/>
                  </a:rPr>
                  <a:t>phương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sai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mẫu</a:t>
                </a:r>
                <a:r>
                  <a:rPr lang="en-US" altLang="en-US" dirty="0"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  <m:sup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 = 0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dirty="0" err="1">
                    <a:latin typeface="Google Sans Text"/>
                  </a:rPr>
                  <a:t>hàm</a:t>
                </a:r>
                <a:r>
                  <a:rPr lang="en-US" altLang="en-US" dirty="0">
                    <a:latin typeface="Google Sans Text"/>
                  </a:rPr>
                  <a:t> Likelihood </a:t>
                </a:r>
                <a:r>
                  <a:rPr lang="en-US" altLang="en-US" dirty="0" err="1">
                    <a:latin typeface="Google Sans Text"/>
                  </a:rPr>
                  <a:t>tiến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tới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vô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cùng</a:t>
                </a:r>
                <a:r>
                  <a:rPr lang="en-US" altLang="en-US" dirty="0">
                    <a:latin typeface="Google Sans Text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altLang="en-US" dirty="0">
                    <a:latin typeface="Google Sans Text"/>
                  </a:rPr>
                  <a:t>) do </a:t>
                </a:r>
                <a:r>
                  <a:rPr lang="en-US" altLang="en-US" dirty="0" err="1">
                    <a:latin typeface="Google Sans Text"/>
                  </a:rPr>
                  <a:t>mẫu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số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bằng</a:t>
                </a:r>
                <a:r>
                  <a:rPr lang="en-US" altLang="en-US" dirty="0">
                    <a:latin typeface="Google Sans Text"/>
                  </a:rPr>
                  <a:t> 0. </a:t>
                </a:r>
                <a:r>
                  <a:rPr lang="en-US" altLang="en-US" dirty="0" err="1">
                    <a:latin typeface="Google Sans Text"/>
                  </a:rPr>
                  <a:t>Mô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hình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bị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suy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biến</a:t>
                </a:r>
                <a:r>
                  <a:rPr lang="en-US" altLang="en-US" dirty="0">
                    <a:latin typeface="Google Sans Text"/>
                  </a:rPr>
                  <a:t>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b="1" dirty="0" err="1">
                    <a:latin typeface="Google Sans Text"/>
                  </a:rPr>
                  <a:t>Độ</a:t>
                </a:r>
                <a:r>
                  <a:rPr lang="en-US" altLang="en-US" b="1" dirty="0">
                    <a:latin typeface="Google Sans Text"/>
                  </a:rPr>
                  <a:t> </a:t>
                </a:r>
                <a:r>
                  <a:rPr lang="en-US" altLang="en-US" b="1" dirty="0" err="1">
                    <a:latin typeface="Google Sans Text"/>
                  </a:rPr>
                  <a:t>lệch</a:t>
                </a:r>
                <a:r>
                  <a:rPr lang="en-US" altLang="en-US" b="1" dirty="0">
                    <a:latin typeface="Google Sans Text"/>
                  </a:rPr>
                  <a:t> (Bias) &amp; Overfitting:</a:t>
                </a:r>
                <a:r>
                  <a:rPr lang="en-US" altLang="en-US" dirty="0">
                    <a:latin typeface="Google Sans Text"/>
                  </a:rPr>
                  <a:t> MLE </a:t>
                </a:r>
                <a:r>
                  <a:rPr lang="en-US" altLang="en-US" dirty="0" err="1">
                    <a:latin typeface="Google Sans Text"/>
                  </a:rPr>
                  <a:t>là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ước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lượng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chệch</a:t>
                </a:r>
                <a:r>
                  <a:rPr lang="en-US" altLang="en-US" dirty="0">
                    <a:latin typeface="Google Sans Text"/>
                  </a:rPr>
                  <a:t>, </a:t>
                </a:r>
                <a:r>
                  <a:rPr lang="en-US" altLang="en-US" dirty="0" err="1">
                    <a:latin typeface="Google Sans Text"/>
                  </a:rPr>
                  <a:t>thường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đánh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giá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thấp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phương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sai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thực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tế</a:t>
                </a:r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khi</a:t>
                </a:r>
                <a:r>
                  <a:rPr lang="en-US" altLang="en-US" dirty="0"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>
                    <a:latin typeface="Google Sans Text"/>
                  </a:rPr>
                  <a:t> </a:t>
                </a:r>
                <a:r>
                  <a:rPr lang="en-US" altLang="en-US" dirty="0" err="1">
                    <a:latin typeface="Google Sans Text"/>
                  </a:rPr>
                  <a:t>nhỏ</a:t>
                </a:r>
                <a:r>
                  <a:rPr lang="en-US" altLang="en-US" dirty="0">
                    <a:latin typeface="Google Sans Tex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  <m:sup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en-US" dirty="0">
                    <a:latin typeface="Google Sans Text"/>
                  </a:rPr>
                  <a:t>.</a:t>
                </a:r>
                <a:endParaRPr lang="en-US" altLang="en-US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726603-7893-4AE0-9532-68058044B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7540" y="2230755"/>
                <a:ext cx="11276944" cy="2396490"/>
              </a:xfrm>
              <a:blipFill>
                <a:blip r:embed="rId2"/>
                <a:stretch>
                  <a:fillRect l="-973" t="-4580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FEB6-D673-A5FA-CC8F-734DA2E9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5F24-61FA-A85E-923F-3BE8AB8E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CƠ SỞ LÝ THUYẾT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286EE6-8022-099A-70BB-9F2322604E4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958" y="1022283"/>
                <a:ext cx="5598042" cy="3892416"/>
              </a:xfrm>
            </p:spPr>
            <p:txBody>
              <a:bodyPr/>
              <a:lstStyle/>
              <a:p>
                <a:r>
                  <a:rPr lang="vi-VN" sz="2400" dirty="0"/>
                  <a:t>Ước lượng MAP với Tiên nghiệm Inverse-Gamma</a:t>
                </a:r>
                <a:endParaRPr lang="en-US" sz="2400" dirty="0"/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2000" b="1" dirty="0"/>
                  <a:t>Likelihood: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Dữ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liệu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tuân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theo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phân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phối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Chuẩn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000" dirty="0"/>
                  <a:t>.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2000" b="1" dirty="0"/>
                  <a:t>Prior (Tiên </a:t>
                </a:r>
                <a:r>
                  <a:rPr lang="en-US" altLang="en-US" sz="2000" b="1" dirty="0" err="1"/>
                  <a:t>nghiệm</a:t>
                </a:r>
                <a:r>
                  <a:rPr lang="en-US" altLang="en-US" sz="2000" b="1" dirty="0"/>
                  <a:t>):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Chọn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phân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phối</a:t>
                </a:r>
                <a:r>
                  <a:rPr lang="en-US" altLang="en-US" sz="2000" dirty="0"/>
                  <a:t> </a:t>
                </a:r>
                <a:r>
                  <a:rPr lang="en-US" altLang="en-US" sz="2000" b="1" dirty="0"/>
                  <a:t>Inverse-Gamma(</a:t>
                </a:r>
                <a14:m>
                  <m:oMath xmlns:m="http://schemas.openxmlformats.org/officeDocument/2006/math">
                    <m:r>
                      <a:rPr lang="en-US" altLang="en-US" sz="20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en-US" sz="2000" b="1" dirty="0"/>
                  <a:t>)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cho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phương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sai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000" dirty="0"/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2000" dirty="0"/>
                  <a:t>Posterior (Hậu </a:t>
                </a:r>
                <a:r>
                  <a:rPr lang="en-US" altLang="en-US" sz="2000" dirty="0" err="1"/>
                  <a:t>nghiệm</a:t>
                </a:r>
                <a:r>
                  <a:rPr lang="en-US" altLang="en-US" sz="2000" dirty="0"/>
                  <a:t>): Theo </a:t>
                </a:r>
                <a:r>
                  <a:rPr lang="en-US" altLang="en-US" sz="2000" dirty="0" err="1"/>
                  <a:t>định</a:t>
                </a:r>
                <a:r>
                  <a:rPr lang="en-US" altLang="en-US" sz="2000" dirty="0"/>
                  <a:t> </a:t>
                </a:r>
                <a:r>
                  <a:rPr lang="en-US" altLang="en-US" sz="2000" dirty="0" err="1"/>
                  <a:t>lý</a:t>
                </a:r>
                <a:r>
                  <a:rPr lang="en-US" altLang="en-US" sz="2000" dirty="0"/>
                  <a:t> Bayes: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180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en-US" sz="18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p>
                            <m:sSup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en-US" sz="2400" dirty="0"/>
                  <a:t> Hậu </a:t>
                </a:r>
                <a:r>
                  <a:rPr lang="en-US" altLang="en-US" sz="2400" dirty="0" err="1"/>
                  <a:t>nghiệm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vẫn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là</a:t>
                </a:r>
                <a:r>
                  <a:rPr lang="en-US" altLang="en-US" sz="2400" dirty="0"/>
                  <a:t> Inverse-Gamma </a:t>
                </a:r>
                <a:r>
                  <a:rPr lang="en-US" altLang="en-US" sz="2400" dirty="0" err="1"/>
                  <a:t>với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tham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số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cập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nhật</a:t>
                </a:r>
                <a:r>
                  <a:rPr lang="en-US" altLang="en-US" sz="2400" dirty="0"/>
                  <a:t>:</a:t>
                </a:r>
              </a:p>
              <a:p>
                <a:pPr marL="0" lvl="0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2;</m:t>
                    </m:r>
                    <m:sSub>
                      <m:sSub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  <m:sup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lit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sz="1800" dirty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286EE6-8022-099A-70BB-9F232260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958" y="1022283"/>
                <a:ext cx="5598042" cy="3892416"/>
              </a:xfrm>
              <a:blipFill>
                <a:blip r:embed="rId2"/>
                <a:stretch>
                  <a:fillRect l="-1743" t="-2194" b="-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D50C-E58B-F0E9-A016-59DDE911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1CB13-3A32-144F-026A-93BAFF939383}"/>
                  </a:ext>
                </a:extLst>
              </p:cNvPr>
              <p:cNvSpPr txBox="1"/>
              <p:nvPr/>
            </p:nvSpPr>
            <p:spPr>
              <a:xfrm>
                <a:off x="6096000" y="1009850"/>
                <a:ext cx="5670884" cy="510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Công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thức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MAP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chính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xác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(Mode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Hậu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nghiệm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  <a:endParaRPr lang="en-US" sz="24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𝑀𝐿𝐸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Coi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xấp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xỉ</a:t>
                </a:r>
                <a:r>
                  <a:rPr lang="en-US" sz="2400" dirty="0"/>
                  <a:t> Taylor </a:t>
                </a:r>
                <a:r>
                  <a:rPr lang="en-US" sz="2400" dirty="0" err="1"/>
                  <a:t>bậc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→0</m:t>
                    </m:r>
                  </m:oMath>
                </a14:m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/>
                          </m:ctrlPr>
                        </m:sSubSupPr>
                        <m:e>
                          <m:r>
                            <a:rPr lang="en-US" i="1"/>
                            <m:t>𝜎</m:t>
                          </m:r>
                        </m:e>
                        <m:sub>
                          <m:r>
                            <a:rPr lang="en-US" i="1"/>
                            <m:t>𝑀𝐴𝑃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≈</m:t>
                      </m:r>
                      <m:sSubSup>
                        <m:sSubSupPr>
                          <m:ctrlPr>
                            <a:rPr lang="en-US" i="1"/>
                          </m:ctrlPr>
                        </m:sSubSupPr>
                        <m:e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𝜎</m:t>
                          </m:r>
                        </m:e>
                        <m:sub>
                          <m:r>
                            <a:rPr lang="en-US" i="1"/>
                            <m:t>𝑀𝐿𝐸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+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𝛽</m:t>
                          </m:r>
                        </m:num>
                        <m:den>
                          <m:r>
                            <a:rPr lang="en-US" i="1"/>
                            <m:t>𝑁</m:t>
                          </m:r>
                        </m:den>
                      </m:f>
                      <m:r>
                        <a:rPr lang="en-US" i="1"/>
                        <m:t>)(1−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𝛼</m:t>
                          </m:r>
                          <m:r>
                            <a:rPr lang="en-US" i="1"/>
                            <m:t>+2</m:t>
                          </m:r>
                        </m:num>
                        <m:den>
                          <m:r>
                            <a:rPr lang="en-US" i="1"/>
                            <m:t>𝑁</m:t>
                          </m:r>
                        </m:den>
                      </m:f>
                      <m:r>
                        <a:rPr lang="en-US" i="1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</a:t>
                </a:r>
                <a:r>
                  <a:rPr lang="en-US" sz="2400" dirty="0" err="1"/>
                  <a:t>Bỏ</a:t>
                </a:r>
                <a:r>
                  <a:rPr lang="en-US" sz="2400" dirty="0"/>
                  <a:t> qua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bậc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cao</a:t>
                </a:r>
                <a:r>
                  <a:rPr lang="en-US" sz="2400" dirty="0"/>
                  <a:t>:</a:t>
                </a:r>
                <a:r>
                  <a:rPr lang="en-US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𝑀𝐴𝑃</m:t>
                        </m:r>
                      </m:sub>
                      <m:sup>
                        <m:r>
                          <a:rPr lang="en-US" i="1"/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≈ 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𝑀𝐿𝐸</m:t>
                        </m:r>
                      </m:sub>
                      <m:sup>
                        <m:r>
                          <a:rPr lang="en-US" i="1"/>
                          <m:t>2</m:t>
                        </m:r>
                      </m:sup>
                    </m:sSubSup>
                    <m:r>
                      <a:rPr lang="en-US" i="1"/>
                      <m:t>+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a:rPr lang="en-US" i="1"/>
                          <m:t>𝑁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2</m:t>
                        </m:r>
                        <m:r>
                          <a:rPr lang="en-US" i="1"/>
                          <m:t>𝛽</m:t>
                        </m:r>
                        <m:r>
                          <a:rPr lang="en-US" i="1"/>
                          <m:t>− 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𝜎</m:t>
                            </m:r>
                          </m:e>
                          <m:sub>
                            <m:r>
                              <a:rPr lang="en-US" i="1"/>
                              <m:t>𝑀𝐿𝐸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2</m:t>
                            </m:r>
                            <m:r>
                              <a:rPr lang="en-US" i="1"/>
                              <m:t>𝛼</m:t>
                            </m:r>
                            <m:r>
                              <a:rPr lang="en-US" i="1"/>
                              <m:t>+2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1CB13-3A32-144F-026A-93BAFF939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09850"/>
                <a:ext cx="5670884" cy="5106270"/>
              </a:xfrm>
              <a:prstGeom prst="rect">
                <a:avLst/>
              </a:prstGeom>
              <a:blipFill>
                <a:blip r:embed="rId3"/>
                <a:stretch>
                  <a:fillRect l="-1935" t="-956" r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0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29FB-F0AF-FC83-CEDC-8C46F226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2DF6-0966-4FF8-BC15-64AA362F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CƠ SỞ LÝ THUYẾT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180C0A-BFEF-56F0-7B03-B3C06522DB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958" y="1482792"/>
                <a:ext cx="5598042" cy="3892416"/>
              </a:xfrm>
            </p:spPr>
            <p:txBody>
              <a:bodyPr/>
              <a:lstStyle/>
              <a:p>
                <a:pPr lvl="0"/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thêm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/>
                      <m:t>𝜖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/>
                  <a:t>tỉ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nghịch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N</a:t>
                </a:r>
              </a:p>
              <a:p>
                <a:pPr lvl="0"/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phù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thuyết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Bishop: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/>
                      <m:t>𝑁</m:t>
                    </m:r>
                    <m:r>
                      <a:rPr lang="en-US" sz="2400" i="1"/>
                      <m:t>→∞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hưởng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nghiệm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MAP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MLE</a:t>
                </a:r>
              </a:p>
              <a:p>
                <a:pPr lvl="0"/>
                <a:r>
                  <a:rPr lang="en-US" sz="2400" dirty="0" err="1"/>
                  <a:t>Nó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regularization (</a:t>
                </a:r>
                <a:r>
                  <a:rPr lang="en-US" sz="2400" dirty="0" err="1"/>
                  <a:t>chính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hóa</a:t>
                </a:r>
                <a:r>
                  <a:rPr lang="en-US" sz="2400" dirty="0"/>
                  <a:t>), </a:t>
                </a:r>
                <a:r>
                  <a:rPr lang="en-US" sz="2400" dirty="0" err="1"/>
                  <a:t>giúp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liệu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ít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thảo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i="1" dirty="0"/>
                  <a:t>Deep Learning Book</a:t>
                </a: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180C0A-BFEF-56F0-7B03-B3C06522D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958" y="1482792"/>
                <a:ext cx="5598042" cy="3892416"/>
              </a:xfrm>
              <a:blipFill>
                <a:blip r:embed="rId2"/>
                <a:stretch>
                  <a:fillRect l="-1525" t="-2191" r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36A01-16C9-7FC7-7F6C-AC2CEADC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C2A7439-0B54-8F2D-3BCC-B10E511E2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54" y="2590117"/>
                <a:ext cx="5927557" cy="1677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457200" marR="0" lvl="0" indent="-4572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Thay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vì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chọn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𝜖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cố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định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ta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tính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dựa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trên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độ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biến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thiên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trung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bình</a:t>
                </a:r>
                <a:endParaRPr lang="en-US" alt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𝜖</m:t>
                          </m:r>
                        </m:e>
                        <m:sub>
                          <m:r>
                            <a:rPr lang="en-US" i="1"/>
                            <m:t>𝑖𝑑𝑒𝑎𝑙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𝑀𝑒𝑎𝑛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𝑉𝑎𝑟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/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C2A7439-0B54-8F2D-3BCC-B10E511E2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154" y="2590117"/>
                <a:ext cx="5927557" cy="1677767"/>
              </a:xfrm>
              <a:prstGeom prst="rect">
                <a:avLst/>
              </a:prstGeom>
              <a:blipFill>
                <a:blip r:embed="rId3"/>
                <a:stretch>
                  <a:fillRect l="-1440" t="-2545" r="-13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75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5FD2-684C-C085-2BD8-3433CF63F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CC4C-9C7D-D853-3026-51E601A9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XÂY DỰNG BỘ DỮ LIỆU CHUẨN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C199-1BD9-3327-E905-098C0CF2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12ADCD-D2A7-4CFF-AEE0-AE86EE08D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95337"/>
              </p:ext>
            </p:extLst>
          </p:nvPr>
        </p:nvGraphicFramePr>
        <p:xfrm>
          <a:off x="337539" y="956988"/>
          <a:ext cx="11515725" cy="45490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3145">
                  <a:extLst>
                    <a:ext uri="{9D8B030D-6E8A-4147-A177-3AD203B41FA5}">
                      <a16:colId xmlns:a16="http://schemas.microsoft.com/office/drawing/2014/main" val="4173970765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3664838967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1361493625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3069567112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4036172985"/>
                    </a:ext>
                  </a:extLst>
                </a:gridCol>
              </a:tblGrid>
              <a:tr h="499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Nhóm (Class)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Nhãn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CIC-IDS 2017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Nhãn CIC-UNSW-NB15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Nhãn CIC-IDS 2018 (Bổ sung)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Quy </a:t>
                      </a: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tắc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gộp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107915"/>
                  </a:ext>
                </a:extLst>
              </a:tr>
              <a:tr h="436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 PortScan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PortScan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Reconnaissance, Analysis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(Không lấy mẫu)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Gom nhóm hành vi thăm dò/quét mạng.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9459275"/>
                  </a:ext>
                </a:extLst>
              </a:tr>
              <a:tr h="436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 Web Attack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Brute Force, XSS,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Sql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Inj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Exploits, Fuzzers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Brute Force-Web, XSS, SQL Inj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Gom các tấn công vào tầng ứng dụng Web.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296242"/>
                  </a:ext>
                </a:extLst>
              </a:tr>
              <a:tr h="6662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 Infiltration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Infiltration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Generic, Backdoor, Shellcode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Infilteration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Trọng tâm: Bổ sung dữ liệu xâm nhập sâu (Internal) vốn rất thiếu ở bộ 2017.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639833"/>
                  </a:ext>
                </a:extLst>
              </a:tr>
              <a:tr h="436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 Bot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Bot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Worms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Bot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Gộp máy tính ma và sâu máy tính.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8420450"/>
                  </a:ext>
                </a:extLst>
              </a:tr>
              <a:tr h="6662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5. DoS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Hulk, GoldenEye...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DoS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GoldenEye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Slowloris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Hulk...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Gom nhóm tấn công từ chối dịch vụ (tầng ứng dụng/giao thức).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327625"/>
                  </a:ext>
                </a:extLst>
              </a:tr>
              <a:tr h="436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 DDoS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DDoS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(Không có)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LOIC-HTTP, HOIC...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Tách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biệt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Giữ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nguyên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để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phân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biệt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với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DoS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thường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246030"/>
                  </a:ext>
                </a:extLst>
              </a:tr>
              <a:tr h="436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 BruteForce</a:t>
                      </a:r>
                      <a:endParaRPr lang="en-US" sz="16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FTP/SSH-Patator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(Không có)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FTP/SSH-Bruteforce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Gom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hành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dò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giao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thức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trị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181708"/>
                  </a:ext>
                </a:extLst>
              </a:tr>
              <a:tr h="2371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8. Benign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BENIGN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Normal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Benign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Lưu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lượng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sạch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8881957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636310-9D5B-D9E9-FAAF-7622CB724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066" y="5564404"/>
            <a:ext cx="11515725" cy="4938713"/>
          </a:xfrm>
        </p:spPr>
        <p:txBody>
          <a:bodyPr/>
          <a:lstStyle/>
          <a:p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3 </a:t>
            </a:r>
            <a:r>
              <a:rPr lang="en-US" dirty="0" err="1"/>
              <a:t>nguồn</a:t>
            </a:r>
            <a:r>
              <a:rPr lang="en-US" dirty="0"/>
              <a:t> (CIC-2017, 2018, UNSW)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b="1" dirty="0" err="1"/>
              <a:t>hành</a:t>
            </a:r>
            <a:r>
              <a:rPr lang="en-US" b="1" dirty="0"/>
              <a:t> vi </a:t>
            </a:r>
            <a:r>
              <a:rPr lang="en-US" b="1" dirty="0" err="1"/>
              <a:t>tấn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cốt</a:t>
            </a:r>
            <a:r>
              <a:rPr lang="en-US" b="1" dirty="0"/>
              <a:t> </a:t>
            </a:r>
            <a:r>
              <a:rPr lang="en-US" b="1" dirty="0" err="1"/>
              <a:t>lõi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8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253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80E5E-D0F5-5847-58CA-BE41F8B7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0E21F-6AE8-E537-9BA8-62057C3A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XÂY DỰNG BỘ DỮ LIỆU CHUẨN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F7D6-114A-AB7D-5AEA-5556ED33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F33179-8B7B-AB37-3A61-35EC61C2E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25550"/>
              </p:ext>
            </p:extLst>
          </p:nvPr>
        </p:nvGraphicFramePr>
        <p:xfrm>
          <a:off x="338737" y="866788"/>
          <a:ext cx="11514527" cy="5252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624">
                  <a:extLst>
                    <a:ext uri="{9D8B030D-6E8A-4147-A177-3AD203B41FA5}">
                      <a16:colId xmlns:a16="http://schemas.microsoft.com/office/drawing/2014/main" val="189169618"/>
                    </a:ext>
                  </a:extLst>
                </a:gridCol>
                <a:gridCol w="1614084">
                  <a:extLst>
                    <a:ext uri="{9D8B030D-6E8A-4147-A177-3AD203B41FA5}">
                      <a16:colId xmlns:a16="http://schemas.microsoft.com/office/drawing/2014/main" val="864494623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1276563260"/>
                    </a:ext>
                  </a:extLst>
                </a:gridCol>
                <a:gridCol w="1628273">
                  <a:extLst>
                    <a:ext uri="{9D8B030D-6E8A-4147-A177-3AD203B41FA5}">
                      <a16:colId xmlns:a16="http://schemas.microsoft.com/office/drawing/2014/main" val="2888498486"/>
                    </a:ext>
                  </a:extLst>
                </a:gridCol>
                <a:gridCol w="1708484">
                  <a:extLst>
                    <a:ext uri="{9D8B030D-6E8A-4147-A177-3AD203B41FA5}">
                      <a16:colId xmlns:a16="http://schemas.microsoft.com/office/drawing/2014/main" val="36824912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886850135"/>
                    </a:ext>
                  </a:extLst>
                </a:gridCol>
                <a:gridCol w="3038126">
                  <a:extLst>
                    <a:ext uri="{9D8B030D-6E8A-4147-A177-3AD203B41FA5}">
                      <a16:colId xmlns:a16="http://schemas.microsoft.com/office/drawing/2014/main" val="1686060397"/>
                    </a:ext>
                  </a:extLst>
                </a:gridCol>
              </a:tblGrid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STT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Nhãn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(Label)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2017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UNSW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2018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 CỘNG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ĐÁNH GIÁ CHẤT LƯỢNG MỚI</a:t>
                      </a:r>
                      <a:endParaRPr lang="en-US" sz="16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3416412566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Benign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1,311,105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358,332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 (*)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1,669,437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Vẫn là lớp đa số, đóng vai trò nền tảng.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2377390424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DoS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252,672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4,467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654,300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911,439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 liệu cực lớn. Mô hình sẽ học rất tốt lớp này.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1286426119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BruteForce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13,835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380,949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394,784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Thay đổi lớn: Từ nhóm trung bình trở thành nhóm lớn nhờ bộ 2018.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3997119375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DDoS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128,027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323,650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451,677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 liệu tăng gấp 3 lần, tách biệt rõ ràng với DoS.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1281932495"/>
                  </a:ext>
                </a:extLst>
              </a:tr>
              <a:tr h="7007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Bot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1,966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246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286,191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288,403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Đột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nhóm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thiểu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nhất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học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trở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nhóm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dày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đặc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1399777541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14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PortScan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158,930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17,120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176,050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Ổn định, đa dạng mẫu từ UNSW.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3110019966"/>
                  </a:ext>
                </a:extLst>
              </a:tr>
              <a:tr h="7007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Infiltration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36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7,186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161,936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169,158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Quan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trọng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nhất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Khắc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phục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toàn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điểm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yếu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của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bộ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2017 (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36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mẫu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).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782629920"/>
                  </a:ext>
                </a:extLst>
              </a:tr>
              <a:tr h="5467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14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Web Attack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2,181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60,564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928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63,673</a:t>
                      </a:r>
                      <a:endParaRPr lang="en-US" sz="1200" kern="1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Nhờ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UNSW,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nhóm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này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đã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đủ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để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huấn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luyện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hiệu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sz="1400" kern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5282" marR="35282" marT="0" marB="0" anchor="ctr"/>
                </a:tc>
                <a:extLst>
                  <a:ext uri="{0D108BD9-81ED-4DB2-BD59-A6C34878D82A}">
                    <a16:rowId xmlns:a16="http://schemas.microsoft.com/office/drawing/2014/main" val="216363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66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C1F5-7439-489E-A62E-7F337FA6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2E33-8D81-0BAB-0115-84006B99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XÂY DỰNG BỘ DỮ LIỆU CHUẨN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8A846-A453-3D63-3FC4-ABC31DA0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EFBA252-26E8-A2BD-30FF-3E6A156766C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38736" y="1690062"/>
            <a:ext cx="1151452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dụng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khung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CIC-IDS-2017.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Ánh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xạ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Dựa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ý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nghĩa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vật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cột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đổi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sz="2400" b="1" dirty="0"/>
              <a:t>Xử lý thiếu hụt:</a:t>
            </a:r>
            <a:r>
              <a:rPr lang="vi-VN" sz="2400" dirty="0"/>
              <a:t> Cột </a:t>
            </a:r>
            <a:r>
              <a:rPr lang="vi-VN" dirty="0"/>
              <a:t>Destination Port</a:t>
            </a:r>
            <a:r>
              <a:rPr lang="vi-VN" sz="2400" dirty="0"/>
              <a:t> (thiếu ở UNSW) được điền giá trị </a:t>
            </a:r>
            <a:r>
              <a:rPr lang="vi-VN" sz="2400" b="1" dirty="0"/>
              <a:t>-1</a:t>
            </a:r>
            <a:r>
              <a:rPr lang="vi-VN" sz="2400" dirty="0"/>
              <a:t> để đánh dấu.</a:t>
            </a:r>
            <a:endParaRPr lang="en-US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 </a:t>
            </a:r>
            <a:r>
              <a:rPr lang="en-US" altLang="en-US" sz="2400" b="1" dirty="0" err="1"/>
              <a:t>Loại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bỏ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thông</a:t>
            </a:r>
            <a:r>
              <a:rPr lang="en-US" altLang="en-US" sz="2400" b="1" dirty="0"/>
              <a:t> tin </a:t>
            </a:r>
            <a:r>
              <a:rPr lang="en-US" altLang="en-US" sz="2400" b="1" dirty="0" err="1"/>
              <a:t>ngữ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cảnh</a:t>
            </a:r>
            <a:r>
              <a:rPr lang="en-US" altLang="en-US" sz="2400" b="1" dirty="0"/>
              <a:t>:</a:t>
            </a:r>
            <a:r>
              <a:rPr lang="en-US" altLang="en-US" sz="2400" dirty="0"/>
              <a:t> Timestamp, Source/Dest IP, Flow ID (</a:t>
            </a:r>
            <a:r>
              <a:rPr lang="en-US" altLang="en-US" sz="2400" dirty="0" err="1"/>
              <a:t>Tránh</a:t>
            </a:r>
            <a:r>
              <a:rPr lang="en-US" altLang="en-US" sz="2400" dirty="0"/>
              <a:t> Overfitting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giờ</a:t>
            </a:r>
            <a:r>
              <a:rPr lang="en-US" altLang="en-US" sz="2400" dirty="0"/>
              <a:t>/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/>
              <a:t> </a:t>
            </a:r>
            <a:r>
              <a:rPr lang="en-US" altLang="en-US" sz="2400" b="1" dirty="0" err="1"/>
              <a:t>Loại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bỏ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cột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vô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nghĩa</a:t>
            </a:r>
            <a:r>
              <a:rPr lang="en-US" altLang="en-US" sz="2400" b="1" dirty="0"/>
              <a:t> (Zero Variance):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Xóa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toàn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</a:t>
            </a:r>
            <a:r>
              <a:rPr lang="en-US" altLang="en-US" sz="2400" b="1" dirty="0"/>
              <a:t>0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hằng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số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toàn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bộ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vì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chúng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thông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289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B05F-81EF-2A4C-D98F-82FF2DC2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955A23E-1DDB-2496-E305-18F30257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9E2A520A-6732-1128-B948-25BC8B96624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177093" cy="95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BB6BE-A513-66CA-6A3B-0D910AAE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B7EC4-A868-BF17-5370-C7F8986B2D92}"/>
              </a:ext>
            </a:extLst>
          </p:cNvPr>
          <p:cNvSpPr txBox="1"/>
          <p:nvPr/>
        </p:nvSpPr>
        <p:spPr>
          <a:xfrm>
            <a:off x="3562307" y="2510668"/>
            <a:ext cx="559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4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III – ĐÁNH GIÁ THỰC NGHIỆM</a:t>
            </a:r>
          </a:p>
        </p:txBody>
      </p:sp>
    </p:spTree>
    <p:extLst>
      <p:ext uri="{BB962C8B-B14F-4D97-AF65-F5344CB8AC3E}">
        <p14:creationId xmlns:p14="http://schemas.microsoft.com/office/powerpoint/2010/main" val="88925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LẬP THỰC NGHIỆM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4EA267B-0CE7-C00F-942B-2ECA553E376B}"/>
                  </a:ext>
                </a:extLst>
              </p:cNvPr>
              <p:cNvSpPr>
                <a:spLocks noGrp="1" noChangeArrowheads="1"/>
              </p:cNvSpPr>
              <p:nvPr>
                <p:ph type="body" sz="quarter" idx="13"/>
              </p:nvPr>
            </p:nvSpPr>
            <p:spPr bwMode="auto">
              <a:xfrm>
                <a:off x="338735" y="1083636"/>
                <a:ext cx="11388043" cy="4478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Kịch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bản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1: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Đánh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giá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Nội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bộ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(Internal Validation)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Phương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pháp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Hold-out Split (80% Train - 20% Test)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trên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Master Dataset.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Mục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tiêu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Kiểm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tra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khả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năng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học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(Learning Capability)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cơ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bản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Kịch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bản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2: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Đánh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giá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Độ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ổn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định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(Stability)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Phương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pháp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5-Fold Cross-Validation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Kiểm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chứng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chéo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5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lần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Mục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tiêu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Chứng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minh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kết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quả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không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phụ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thuộc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vào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cách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chia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dữ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liệu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Kịch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bản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3: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Đánh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giá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Thực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tế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(Real-world Robustness) - </a:t>
                </a:r>
                <a:r>
                  <a:rPr kumimoji="0" lang="en-US" altLang="en-US" sz="24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QUAN TRỌNG NHẤT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Phương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pháp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Train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trên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Master Dataset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Test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trên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tập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dữ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liệu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hoàn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toàn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lạ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Friday DDoS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).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Mục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tiêu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Kiểm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tra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khả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năng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giảm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báo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động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giả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(False Positives)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khi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gặp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dữ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liệu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chưa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từng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thấy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4EA267B-0CE7-C00F-942B-2ECA553E3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 bwMode="auto">
              <a:xfrm>
                <a:off x="338735" y="1083636"/>
                <a:ext cx="11388043" cy="4478149"/>
              </a:xfrm>
              <a:prstGeom prst="rect">
                <a:avLst/>
              </a:prstGeom>
              <a:blipFill>
                <a:blip r:embed="rId2"/>
                <a:stretch>
                  <a:fillRect l="-857" t="-1635" r="-2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KỊCH BẢN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20AD0A-30BB-1AA1-D294-9020ED15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14" b="10377"/>
          <a:stretch>
            <a:fillRect/>
          </a:stretch>
        </p:blipFill>
        <p:spPr>
          <a:xfrm>
            <a:off x="1417721" y="4454580"/>
            <a:ext cx="9356558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0A385-80CA-8307-5747-707C2543A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061"/>
            <a:ext cx="12192000" cy="33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923" y="2461847"/>
            <a:ext cx="8042155" cy="1934307"/>
          </a:xfrm>
        </p:spPr>
        <p:txBody>
          <a:bodyPr/>
          <a:lstStyle/>
          <a:p>
            <a:r>
              <a:rPr lang="en-US" dirty="0"/>
              <a:t>NGHIÊN CỨU VÀ ĐỀ XUẤT MÔ HÌNH DỰ ĐOÁN RỦI RO DEVOPS PIPELINE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626328" y="4672831"/>
            <a:ext cx="4939345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 err="1">
                <a:solidFill>
                  <a:schemeClr val="bg1"/>
                </a:solidFill>
              </a:rPr>
              <a:t>Người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thực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hiện</a:t>
            </a:r>
            <a:r>
              <a:rPr lang="en-US" sz="1800" b="0" dirty="0">
                <a:solidFill>
                  <a:schemeClr val="bg1"/>
                </a:solidFill>
              </a:rPr>
              <a:t>: Phạm Tùng Lâm – 20236036</a:t>
            </a:r>
          </a:p>
          <a:p>
            <a:r>
              <a:rPr lang="en-US" sz="1800" b="0" dirty="0" err="1">
                <a:solidFill>
                  <a:schemeClr val="bg1"/>
                </a:solidFill>
              </a:rPr>
              <a:t>Giảng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viên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hướng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dẫn</a:t>
            </a:r>
            <a:r>
              <a:rPr lang="en-US" sz="1800" b="0" dirty="0">
                <a:solidFill>
                  <a:schemeClr val="bg1"/>
                </a:solidFill>
              </a:rPr>
              <a:t>: TS. Vũ Thị Hương Giang 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6670-2C60-3DD7-CDD8-83D3357D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DAB40-C3AF-B42B-1C76-F44C5A9C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EE23A-A384-E329-989F-CF20986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KỊCH BẢN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C867A-5D40-3D75-695A-8CCA6F11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4" y="1183819"/>
            <a:ext cx="4710832" cy="4920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F0E6C7-C8C2-9C3F-163B-55D1D62F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665221"/>
              </p:ext>
            </p:extLst>
          </p:nvPr>
        </p:nvGraphicFramePr>
        <p:xfrm>
          <a:off x="5269832" y="1183819"/>
          <a:ext cx="6011776" cy="213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02944">
                  <a:extLst>
                    <a:ext uri="{9D8B030D-6E8A-4147-A177-3AD203B41FA5}">
                      <a16:colId xmlns:a16="http://schemas.microsoft.com/office/drawing/2014/main" val="1182227726"/>
                    </a:ext>
                  </a:extLst>
                </a:gridCol>
                <a:gridCol w="1502944">
                  <a:extLst>
                    <a:ext uri="{9D8B030D-6E8A-4147-A177-3AD203B41FA5}">
                      <a16:colId xmlns:a16="http://schemas.microsoft.com/office/drawing/2014/main" val="3806417222"/>
                    </a:ext>
                  </a:extLst>
                </a:gridCol>
                <a:gridCol w="1502944">
                  <a:extLst>
                    <a:ext uri="{9D8B030D-6E8A-4147-A177-3AD203B41FA5}">
                      <a16:colId xmlns:a16="http://schemas.microsoft.com/office/drawing/2014/main" val="3360999092"/>
                    </a:ext>
                  </a:extLst>
                </a:gridCol>
                <a:gridCol w="1502944">
                  <a:extLst>
                    <a:ext uri="{9D8B030D-6E8A-4147-A177-3AD203B41FA5}">
                      <a16:colId xmlns:a16="http://schemas.microsoft.com/office/drawing/2014/main" val="3505537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Mô hình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Macro F1-Score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Cải thiện so với MLE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Xếp hạng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14500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GNB-MLE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0.6822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-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3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99264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GNB-Scikit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0.6906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+0.84%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2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730850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GNB-MAP (Đề xuất)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0.6931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+1.09%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1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282105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7571-9522-8280-F395-2A5294460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56D-ED8F-E858-1E03-062BDD0E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AF22C-659A-350C-2010-3DCCBCA8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KỊCH BẢN 2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EE00A71-944C-C7C0-90E8-B09A5A1F494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8736" y="1192811"/>
            <a:ext cx="9672052" cy="4655894"/>
          </a:xfrm>
        </p:spPr>
        <p:txBody>
          <a:bodyPr/>
          <a:lstStyle/>
          <a:p>
            <a:pPr latinLnBrk="1"/>
            <a:r>
              <a:rPr lang="en-US" sz="2000" dirty="0"/>
              <a:t>Fold 1 Done. MAP Acc: 0.7667. MLE Acc: 0.7655. </a:t>
            </a:r>
            <a:r>
              <a:rPr lang="en-US" sz="2000" dirty="0" err="1"/>
              <a:t>Sklearn</a:t>
            </a:r>
            <a:r>
              <a:rPr lang="en-US" sz="2000" dirty="0"/>
              <a:t> Acc: 0.7658</a:t>
            </a:r>
          </a:p>
          <a:p>
            <a:pPr latinLnBrk="1"/>
            <a:r>
              <a:rPr lang="en-US" sz="2000" dirty="0"/>
              <a:t>Fold 1 Done. MAP Macro: 0.6884. MLE Macro: 0.6859. </a:t>
            </a:r>
            <a:r>
              <a:rPr lang="en-US" sz="2000" dirty="0" err="1"/>
              <a:t>Sklearn</a:t>
            </a:r>
            <a:r>
              <a:rPr lang="en-US" sz="2000" dirty="0"/>
              <a:t> Macro: 0.6862</a:t>
            </a:r>
          </a:p>
          <a:p>
            <a:pPr latinLnBrk="1"/>
            <a:r>
              <a:rPr lang="en-US" sz="2000" dirty="0"/>
              <a:t>Fold 2 Done. MAP Acc: 0.7667. MLE Acc: 0.7658. </a:t>
            </a:r>
            <a:r>
              <a:rPr lang="en-US" sz="2000" dirty="0" err="1"/>
              <a:t>Sklearn</a:t>
            </a:r>
            <a:r>
              <a:rPr lang="en-US" sz="2000" dirty="0"/>
              <a:t> Acc: 0.7660</a:t>
            </a:r>
          </a:p>
          <a:p>
            <a:pPr latinLnBrk="1"/>
            <a:r>
              <a:rPr lang="en-US" sz="2000" dirty="0"/>
              <a:t>Fold 2 Done. MAP Macro: 0.6882. MLE Macro: 0.6858. </a:t>
            </a:r>
            <a:r>
              <a:rPr lang="en-US" sz="2000" dirty="0" err="1"/>
              <a:t>Sklearn</a:t>
            </a:r>
            <a:r>
              <a:rPr lang="en-US" sz="2000" dirty="0"/>
              <a:t> Macro: 0.6860</a:t>
            </a:r>
          </a:p>
          <a:p>
            <a:pPr latinLnBrk="1"/>
            <a:r>
              <a:rPr lang="en-US" sz="2000" dirty="0"/>
              <a:t>Fold 3 Done. MAP Acc: 0.7676. MLE Acc: 0.7653. </a:t>
            </a:r>
            <a:r>
              <a:rPr lang="en-US" sz="2000" dirty="0" err="1"/>
              <a:t>Sklearn</a:t>
            </a:r>
            <a:r>
              <a:rPr lang="en-US" sz="2000" dirty="0"/>
              <a:t> Acc: 0.7658</a:t>
            </a:r>
          </a:p>
          <a:p>
            <a:pPr latinLnBrk="1"/>
            <a:r>
              <a:rPr lang="en-US" sz="2000" dirty="0"/>
              <a:t>Fold 3 Done. MAP Macro: 0.6910. MLE Macro: 0.6871. </a:t>
            </a:r>
            <a:r>
              <a:rPr lang="en-US" sz="2000" dirty="0" err="1"/>
              <a:t>Sklearn</a:t>
            </a:r>
            <a:r>
              <a:rPr lang="en-US" sz="2000" dirty="0"/>
              <a:t> Macro: 0.6871</a:t>
            </a:r>
          </a:p>
          <a:p>
            <a:pPr latinLnBrk="1"/>
            <a:r>
              <a:rPr lang="en-US" sz="2000" dirty="0"/>
              <a:t>Fold 4 Done. MAP Acc: 0.7666. MLE Acc: 0.7655. </a:t>
            </a:r>
            <a:r>
              <a:rPr lang="en-US" sz="2000" dirty="0" err="1"/>
              <a:t>Sklearn</a:t>
            </a:r>
            <a:r>
              <a:rPr lang="en-US" sz="2000" dirty="0"/>
              <a:t> Acc: 0.7658</a:t>
            </a:r>
          </a:p>
          <a:p>
            <a:pPr latinLnBrk="1"/>
            <a:r>
              <a:rPr lang="en-US" sz="2000" dirty="0"/>
              <a:t>Fold 4 Done. MAP Macro: 0.6856. MLE Macro: 0.6838. </a:t>
            </a:r>
            <a:r>
              <a:rPr lang="en-US" sz="2000" dirty="0" err="1"/>
              <a:t>Sklearn</a:t>
            </a:r>
            <a:r>
              <a:rPr lang="en-US" sz="2000" dirty="0"/>
              <a:t> Macro: 0.6841</a:t>
            </a:r>
          </a:p>
          <a:p>
            <a:pPr latinLnBrk="1"/>
            <a:r>
              <a:rPr lang="en-US" sz="2000" dirty="0"/>
              <a:t>Fold 5 Done. MAP Acc: 0.7677. MLE Acc: 0.7672. </a:t>
            </a:r>
            <a:r>
              <a:rPr lang="en-US" sz="2000" dirty="0" err="1"/>
              <a:t>Sklearn</a:t>
            </a:r>
            <a:r>
              <a:rPr lang="en-US" sz="2000" dirty="0"/>
              <a:t> Acc: 0.7671</a:t>
            </a:r>
          </a:p>
          <a:p>
            <a:pPr latinLnBrk="1"/>
            <a:r>
              <a:rPr lang="en-US" sz="2000" dirty="0"/>
              <a:t>Fold 5 Done. MAP Macro: 0.6921. MLE Macro: 0.6918. </a:t>
            </a:r>
            <a:r>
              <a:rPr lang="en-US" sz="2000" dirty="0" err="1"/>
              <a:t>Sklearn</a:t>
            </a:r>
            <a:r>
              <a:rPr lang="en-US" sz="2000" dirty="0"/>
              <a:t> Macro: 0.6901</a:t>
            </a:r>
          </a:p>
          <a:p>
            <a:pPr latinLnBrk="1"/>
            <a:endParaRPr lang="en-US" sz="2000" dirty="0"/>
          </a:p>
          <a:p>
            <a:pPr latinLnBrk="1"/>
            <a:endParaRPr lang="en-US" sz="2000" dirty="0"/>
          </a:p>
          <a:p>
            <a:pPr latinLnBrk="1"/>
            <a:endParaRPr lang="en-US" sz="2000" dirty="0"/>
          </a:p>
          <a:p>
            <a:pPr latinLnBrk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EEE47-D604-4F1B-2478-096C0FA3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5129378"/>
            <a:ext cx="6220693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2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A4F20-400B-CC11-6E73-246E78BE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E3163-B229-D085-0FA3-A0D532FD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85B65-BEE4-2AA3-6FB3-DFAB795B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KỊCH BẢN 3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7833443-3724-4423-71FD-2C0B697AD3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4" r="-194"/>
          <a:stretch>
            <a:fillRect/>
          </a:stretch>
        </p:blipFill>
        <p:spPr>
          <a:xfrm>
            <a:off x="416011" y="1649891"/>
            <a:ext cx="11359979" cy="3741733"/>
          </a:xfrm>
        </p:spPr>
      </p:pic>
    </p:spTree>
    <p:extLst>
      <p:ext uri="{BB962C8B-B14F-4D97-AF65-F5344CB8AC3E}">
        <p14:creationId xmlns:p14="http://schemas.microsoft.com/office/powerpoint/2010/main" val="219315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46C0-79CB-039C-7C6A-656D16EA9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CF58CDB-B946-4B6A-159C-A1CDCAB57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9F3ADF69-14FC-C0C8-7959-563DC51C243B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177093" cy="95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22322-79D6-6D01-EDB8-88C9D060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55738-5D2B-E648-1853-23E6912656E1}"/>
              </a:ext>
            </a:extLst>
          </p:cNvPr>
          <p:cNvSpPr txBox="1"/>
          <p:nvPr/>
        </p:nvSpPr>
        <p:spPr>
          <a:xfrm>
            <a:off x="3562307" y="2510668"/>
            <a:ext cx="5594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4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IV – KẾT LUẬN</a:t>
            </a:r>
          </a:p>
        </p:txBody>
      </p:sp>
    </p:spTree>
    <p:extLst>
      <p:ext uri="{BB962C8B-B14F-4D97-AF65-F5344CB8AC3E}">
        <p14:creationId xmlns:p14="http://schemas.microsoft.com/office/powerpoint/2010/main" val="4058185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LUẬN VÀ ĐÓNG GÓP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E57CC30-0312-1873-8822-CAE69F549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605" y="1089292"/>
                <a:ext cx="9872791" cy="5586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Về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học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Sử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dụng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Khai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triển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Taylor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chứng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được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số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làm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trơn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𝜖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bắt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buộc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phải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tỉ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lệ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nghịch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kích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thước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mẫu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𝜖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∝1</m:t>
                    </m:r>
                    <m:r>
                      <m:rPr>
                        <m:lit/>
                      </m:rP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/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𝑁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để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hình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hội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tụ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Về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Đã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cài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đặt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thành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công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Global Empirical MAP</a:t>
                </a:r>
                <a:r>
                  <a:rPr lang="en-US" alt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𝜖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m:rPr>
                        <m:nor/>
                      </m:rPr>
                      <a:rPr kumimoji="0" lang="en-US" altLang="en-US" sz="2400" b="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MeanVar</m:t>
                    </m:r>
                    <m:r>
                      <m:rPr>
                        <m:lit/>
                      </m:rP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/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𝑁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).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toán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này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đảm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bảo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phương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luôn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dương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𝜎</m:t>
                        </m:r>
                      </m:e>
                      <m:sup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2</m:t>
                        </m:r>
                      </m:sup>
                    </m:sSup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&gt;0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),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loại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bỏ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hoàn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toàn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lỗi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chia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cho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0 (Singularities) 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của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MLE.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vi-VN" altLang="en-US" sz="24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Giả định ngây thơ (Naive Assumption): </a:t>
                </a:r>
                <a:r>
                  <a:rPr lang="vi-VN" alt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Thuật toán đang giả định các đặc trưng mạng (ví dụ: Flow Duration và Total Bytes) là độc lập với nhau. Thực tế chúng có tương quan, điều này làm giảm độ chính xác ở một số kịch bản phức tạp.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vi-VN" altLang="en-US" sz="2400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Phân phối đơn lẻ: </a:t>
                </a:r>
                <a:r>
                  <a:rPr lang="vi-VN" alt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Mô hình đang ép dữ liệu tuân theo một hàm Gaussian duy nhất. Nếu dữ liệu thực tế có dạng đa đỉnh (Multi-modal), mô hình sẽ chưa khớp hoàn toàn.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en-US" alt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E57CC30-0312-1873-8822-CAE69F549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9605" y="1089292"/>
                <a:ext cx="9872791" cy="5586145"/>
              </a:xfrm>
              <a:prstGeom prst="rect">
                <a:avLst/>
              </a:prstGeom>
              <a:blipFill>
                <a:blip r:embed="rId2"/>
                <a:stretch>
                  <a:fillRect l="-926" t="-1201" r="-9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DANH MỤC VÀ TÀI LIỆU SỬ DỤNG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How-is-DevSecOps-related-to-Cyber-Security-768x384.png (768×384)</a:t>
            </a:r>
            <a:endParaRPr lang="en-US" sz="1800" dirty="0"/>
          </a:p>
          <a:p>
            <a:r>
              <a:rPr lang="en-US" sz="1800" dirty="0"/>
              <a:t>I. Goodfellow, Y. Bengio, and A. Courville, Deep Learning. MIT Press, 2016. </a:t>
            </a:r>
            <a:r>
              <a:rPr lang="en-US" sz="1800" dirty="0">
                <a:hlinkClick r:id="rId3"/>
              </a:rPr>
              <a:t>http://www.deeplearningbook.org</a:t>
            </a:r>
            <a:r>
              <a:rPr lang="en-US" sz="1800" dirty="0"/>
              <a:t>.</a:t>
            </a:r>
          </a:p>
          <a:p>
            <a:r>
              <a:rPr lang="en-US" sz="1800" dirty="0"/>
              <a:t>C. M. Bishop, Pattern Recognition and Machine Learning. Information Science and Statistics, Springer, 2006.</a:t>
            </a:r>
          </a:p>
          <a:p>
            <a:r>
              <a:rPr lang="en-US" sz="1800" dirty="0"/>
              <a:t>I. </a:t>
            </a:r>
            <a:r>
              <a:rPr lang="en-US" sz="1800" dirty="0" err="1"/>
              <a:t>Sharafaldin</a:t>
            </a:r>
            <a:r>
              <a:rPr lang="en-US" sz="1800" dirty="0"/>
              <a:t>, A. H. Lashkari, and A. A. Ghorbani, “Toward generating a new intrusion detection dataset and intrusion traffic characterization,” in Proceedings of the 4th International Conference on Information Systems Security and Privacy (ICISSP), pp. 108–116, Portugal, 2018. </a:t>
            </a:r>
          </a:p>
          <a:p>
            <a:r>
              <a:rPr lang="en-US" sz="1800" dirty="0"/>
              <a:t>I. </a:t>
            </a:r>
            <a:r>
              <a:rPr lang="en-US" sz="1800" dirty="0" err="1"/>
              <a:t>Sharafaldin</a:t>
            </a:r>
            <a:r>
              <a:rPr lang="en-US" sz="1800" dirty="0"/>
              <a:t>, A. H. Lashkari, and A. A. Ghorbani, “A detailed analysis of the cicids2017 dataset,” in International Conference on Information Systems Security and Privacy, pp. 172–188, Springer, 2018. </a:t>
            </a:r>
          </a:p>
          <a:p>
            <a:r>
              <a:rPr lang="en-US" sz="1800" dirty="0"/>
              <a:t>N. Moustafa and J. Slay, “Unsw-nb15: a comprehensive data set for network intrusion detection systems (unsw-nb15 network data set),” in Military Communications and Information Systems Conference (</a:t>
            </a:r>
            <a:r>
              <a:rPr lang="en-US" sz="1800" dirty="0" err="1"/>
              <a:t>MilCIS</a:t>
            </a:r>
            <a:r>
              <a:rPr lang="en-US" sz="1800" dirty="0"/>
              <a:t>), (Canberra, Australia), pp. 1–6, IEEE, 2015. </a:t>
            </a:r>
          </a:p>
          <a:p>
            <a:r>
              <a:rPr lang="en-US" sz="1800" dirty="0"/>
              <a:t>F. Pedregosa, G. </a:t>
            </a:r>
            <a:r>
              <a:rPr lang="en-US" sz="1800" dirty="0" err="1"/>
              <a:t>Varoquaux</a:t>
            </a:r>
            <a:r>
              <a:rPr lang="en-US" sz="1800" dirty="0"/>
              <a:t>, A. </a:t>
            </a:r>
            <a:r>
              <a:rPr lang="en-US" sz="1800" dirty="0" err="1"/>
              <a:t>Gramfort</a:t>
            </a:r>
            <a:r>
              <a:rPr lang="en-US" sz="1800" dirty="0"/>
              <a:t>, V. Michel, B. Thirion, O. Grisel, M. Blondel, P. </a:t>
            </a:r>
            <a:r>
              <a:rPr lang="en-US" sz="1800" dirty="0" err="1"/>
              <a:t>Prettenhofer</a:t>
            </a:r>
            <a:r>
              <a:rPr lang="en-US" sz="1800" dirty="0"/>
              <a:t>, R. Weiss, V. Dubourg, et al., “Scikit-learn: Machine learning in python,” Journal of Machine Learning Research, vol. 12, pp. 2825–2830, 2011.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177093" cy="95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B6CB9-DD77-CDE4-E24D-9578292D15E0}"/>
              </a:ext>
            </a:extLst>
          </p:cNvPr>
          <p:cNvSpPr txBox="1"/>
          <p:nvPr/>
        </p:nvSpPr>
        <p:spPr>
          <a:xfrm>
            <a:off x="3562307" y="2510668"/>
            <a:ext cx="559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4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 – TỔNG QUAN VÀ ĐẶT VẤN ĐỀ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BỐI CẢNH BÀI TOÁN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DB9F1422-1709-E87D-7ED3-7778111DEA87}"/>
                  </a:ext>
                </a:extLst>
              </p:cNvPr>
              <p:cNvSpPr>
                <a:spLocks noGrp="1" noChangeArrowheads="1"/>
              </p:cNvSpPr>
              <p:nvPr>
                <p:ph sz="quarter" idx="13"/>
              </p:nvPr>
            </p:nvSpPr>
            <p:spPr bwMode="auto">
              <a:xfrm>
                <a:off x="406156" y="1328425"/>
                <a:ext cx="6957171" cy="420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1.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Sự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bùng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nổ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của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DevOps &amp; CI/CD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en-US" altLang="en-US" sz="1800" dirty="0"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Tốc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triển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khai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(Velocity)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trở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thành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yếu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tố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sống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còn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Hạ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tầng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mạng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thay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đổi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liên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tục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tạo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ra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bề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mặt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tấn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công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rộng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lớn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và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biến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2.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Thách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thức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bảo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mật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hiện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tại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Phương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pháp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truyền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thống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(Signature-based):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Thụ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, "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bất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lực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"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trước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tấn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công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mới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(Zero-day)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hoặc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mã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độc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đa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hình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Phương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pháp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Học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sâu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(Deep Learning):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Chính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xác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cao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nhưng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chậm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,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tốn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tài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nguyên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và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hoạt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động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như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"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Hộp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đen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" (Black-box)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khó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giải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thích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3.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Vấn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đề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cốt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lõi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cần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giải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quyết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Cảnh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báo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nhị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phân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Có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/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Không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)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là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chưa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đủ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Cần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Định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lượng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rủi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ro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(Risk Quantification).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Tình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trạng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Báo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động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giả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(False Positives)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gây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quá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tải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cho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vận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</a:t>
                </a:r>
                <a:r>
                  <a:rPr kumimoji="0" lang="en-US" altLang="en-US" sz="18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hành</a:t>
                </a:r>
                <a:r>
                  <a:rPr kumimoji="0" lang="en-US" altLang="en-US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(Alert Fatigue).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DB9F1422-1709-E87D-7ED3-7778111DE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 bwMode="auto">
              <a:xfrm>
                <a:off x="406156" y="1328425"/>
                <a:ext cx="6957171" cy="4201150"/>
              </a:xfrm>
              <a:prstGeom prst="rect">
                <a:avLst/>
              </a:prstGeom>
              <a:blipFill>
                <a:blip r:embed="rId2"/>
                <a:stretch>
                  <a:fillRect l="-789" t="-1306" r="-70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86069C1-41F6-9C48-CE3D-8556F327A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2" r="-556"/>
          <a:stretch>
            <a:fillRect/>
          </a:stretch>
        </p:blipFill>
        <p:spPr bwMode="auto">
          <a:xfrm>
            <a:off x="7435516" y="1214258"/>
            <a:ext cx="4076833" cy="47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HẠN CHẾ CỦA GIẢI PHÁP HIỆN TẠI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3A889AE-F338-145A-8A6E-B0E19795F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59473"/>
              </p:ext>
            </p:extLst>
          </p:nvPr>
        </p:nvGraphicFramePr>
        <p:xfrm>
          <a:off x="2548022" y="1307750"/>
          <a:ext cx="7095957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319">
                  <a:extLst>
                    <a:ext uri="{9D8B030D-6E8A-4147-A177-3AD203B41FA5}">
                      <a16:colId xmlns:a16="http://schemas.microsoft.com/office/drawing/2014/main" val="449372597"/>
                    </a:ext>
                  </a:extLst>
                </a:gridCol>
                <a:gridCol w="2365319">
                  <a:extLst>
                    <a:ext uri="{9D8B030D-6E8A-4147-A177-3AD203B41FA5}">
                      <a16:colId xmlns:a16="http://schemas.microsoft.com/office/drawing/2014/main" val="1641814832"/>
                    </a:ext>
                  </a:extLst>
                </a:gridCol>
                <a:gridCol w="2365319">
                  <a:extLst>
                    <a:ext uri="{9D8B030D-6E8A-4147-A177-3AD203B41FA5}">
                      <a16:colId xmlns:a16="http://schemas.microsoft.com/office/drawing/2014/main" val="215315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Phương pháp</a:t>
                      </a:r>
                      <a:endParaRPr lang="vi-VN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Ưu điểm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Nhược điểm chí mạng (Limitations)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54954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Dựa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trên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Chữ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ký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(Snort, Suricata)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Chính xác cao với mẫu đã biết. Tốc độ nhanh.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"Bù nhìn" trước Zero-day: Bất lực hoàn toàn trước tấn công mới hoặc mã độc đa hình.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70433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Học sâu</a:t>
                      </a: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(Deep Learning: CNN, RNN)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Tự học đặc trưng phức tạp. Độ chính xác rất cao.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"Hộp đen" &amp; Chậm: Tốn tài nguyên (GPU), thời gian training lâu, không giải thích được lý do.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7160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Naive Bayes Cũ</a:t>
                      </a: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(MLE truyền thống)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Tốc độ thời gian thực. Dễ giải thích.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Nhạy cảm với nhiễu: Gặp lỗi khi dữ liệu thưa (Zero-frequency), dễ bị Overfitting.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06445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8539-CD01-5602-2F92-85575377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7B7CC4D-AEC8-2A72-3CBA-799CDBD8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8B26DCE-74F9-52B3-B621-88240008D5F0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177093" cy="95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724E1-18CE-E819-71DA-9B019BF6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DA50-B363-D479-1D3B-6740AC488E64}"/>
              </a:ext>
            </a:extLst>
          </p:cNvPr>
          <p:cNvSpPr txBox="1"/>
          <p:nvPr/>
        </p:nvSpPr>
        <p:spPr>
          <a:xfrm>
            <a:off x="3562307" y="2510668"/>
            <a:ext cx="559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4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II – PHƯƠNG PHÁP ĐỀ XUẤT</a:t>
            </a:r>
          </a:p>
        </p:txBody>
      </p:sp>
    </p:spTree>
    <p:extLst>
      <p:ext uri="{BB962C8B-B14F-4D97-AF65-F5344CB8AC3E}">
        <p14:creationId xmlns:p14="http://schemas.microsoft.com/office/powerpoint/2010/main" val="11663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CC27-4A4B-4205-BF7D-13ED79D9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5973-0305-1083-354E-0C3CBA3C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HƯỚNG TIẾP CẬN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AA11A83-C52F-95E2-CDE7-BB4C728555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25" b="366"/>
          <a:stretch>
            <a:fillRect/>
          </a:stretch>
        </p:blipFill>
        <p:spPr>
          <a:xfrm>
            <a:off x="1284468" y="1167527"/>
            <a:ext cx="4547570" cy="49926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27302-0532-3ECA-395D-425C474D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0D0EE-1DD6-DC3A-033A-A8CFFB414415}"/>
              </a:ext>
            </a:extLst>
          </p:cNvPr>
          <p:cNvSpPr txBox="1"/>
          <p:nvPr/>
        </p:nvSpPr>
        <p:spPr>
          <a:xfrm>
            <a:off x="338736" y="767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MLE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2D345D-96DA-6B93-2078-75DE3BA5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51" y="1134960"/>
            <a:ext cx="4858208" cy="23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782B-514E-C8A3-CBBD-8601C721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4DDE-1B04-D645-BB93-652FBA06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HƯỚNG TIẾP CẬN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F614F-ACB7-7284-2F5F-FBAB512F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3253F-5F1E-3EBA-AF12-12D0F7EE4BE8}"/>
              </a:ext>
            </a:extLst>
          </p:cNvPr>
          <p:cNvSpPr txBox="1"/>
          <p:nvPr/>
        </p:nvSpPr>
        <p:spPr>
          <a:xfrm>
            <a:off x="338736" y="767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MLE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5C8EC-624C-AA4B-7915-A60FFA57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08" y="1167527"/>
            <a:ext cx="4934384" cy="51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D79C-8281-3FD6-9E51-5D59C1224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442A-07ED-0C1B-505B-3B1F054B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HƯỚNG TIẾP CẬN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DB7E-3EE3-7AE9-FD30-E1B0B80E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4B50B-3CFE-2C1C-AD5E-07B0ABD8DF0F}"/>
              </a:ext>
            </a:extLst>
          </p:cNvPr>
          <p:cNvSpPr txBox="1"/>
          <p:nvPr/>
        </p:nvSpPr>
        <p:spPr>
          <a:xfrm>
            <a:off x="338736" y="767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Thuật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26524-C14E-3E24-CACB-DF32E6E5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36" y="1134960"/>
            <a:ext cx="4858208" cy="2385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E9518-DD31-E58E-890A-9A53800E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6" y="1157875"/>
            <a:ext cx="6217000" cy="45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2143</Words>
  <Application>Microsoft Office PowerPoint</Application>
  <PresentationFormat>Widescreen</PresentationFormat>
  <Paragraphs>259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Google Sans Text</vt:lpstr>
      <vt:lpstr>Lato</vt:lpstr>
      <vt:lpstr>Office Theme</vt:lpstr>
      <vt:lpstr>PowerPoint Presentation</vt:lpstr>
      <vt:lpstr>NGHIÊN CỨU VÀ ĐỀ XUẤT MÔ HÌNH DỰ ĐOÁN RỦI RO DEVOPS PIPELINE</vt:lpstr>
      <vt:lpstr>PowerPoint Presentation</vt:lpstr>
      <vt:lpstr>BỐI CẢNH BÀI TOÁN</vt:lpstr>
      <vt:lpstr>HẠN CHẾ CỦA GIẢI PHÁP HIỆN TẠI</vt:lpstr>
      <vt:lpstr>PowerPoint Presentation</vt:lpstr>
      <vt:lpstr>HƯỚNG TIẾP CẬN</vt:lpstr>
      <vt:lpstr>HƯỚNG TIẾP CẬN</vt:lpstr>
      <vt:lpstr>HƯỚNG TIẾP CẬN</vt:lpstr>
      <vt:lpstr>HƯỚNG TIẾP CẬN</vt:lpstr>
      <vt:lpstr>CƠ SỞ LÝ THUYẾT</vt:lpstr>
      <vt:lpstr>CƠ SỞ LÝ THUYẾT</vt:lpstr>
      <vt:lpstr>CƠ SỞ LÝ THUYẾT</vt:lpstr>
      <vt:lpstr>XÂY DỰNG BỘ DỮ LIỆU CHUẨN </vt:lpstr>
      <vt:lpstr>XÂY DỰNG BỘ DỮ LIỆU CHUẨN </vt:lpstr>
      <vt:lpstr>XÂY DỰNG BỘ DỮ LIỆU CHUẨN </vt:lpstr>
      <vt:lpstr>PowerPoint Presentation</vt:lpstr>
      <vt:lpstr>THIẾT LẬP THỰC NGHIỆM</vt:lpstr>
      <vt:lpstr>KẾT QUẢ KỊCH BẢN 1</vt:lpstr>
      <vt:lpstr>KẾT QUẢ KỊCH BẢN 1</vt:lpstr>
      <vt:lpstr>KẾT QUẢ KỊCH BẢN 2</vt:lpstr>
      <vt:lpstr>KẾT QUẢ KỊCH BẢN 3</vt:lpstr>
      <vt:lpstr>PowerPoint Presentation</vt:lpstr>
      <vt:lpstr>KẾT LUẬN VÀ ĐÓNG GÓP</vt:lpstr>
      <vt:lpstr>DANH MỤC VÀ TÀI LIỆU SỬ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Leighton Phạm</cp:lastModifiedBy>
  <cp:revision>11</cp:revision>
  <dcterms:created xsi:type="dcterms:W3CDTF">2021-05-28T04:32:29Z</dcterms:created>
  <dcterms:modified xsi:type="dcterms:W3CDTF">2026-01-13T07:00:06Z</dcterms:modified>
</cp:coreProperties>
</file>